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7"/>
  </p:notesMasterIdLst>
  <p:handoutMasterIdLst>
    <p:handoutMasterId r:id="rId78"/>
  </p:handoutMasterIdLst>
  <p:sldIdLst>
    <p:sldId id="267" r:id="rId3"/>
    <p:sldId id="270" r:id="rId4"/>
    <p:sldId id="273" r:id="rId5"/>
    <p:sldId id="274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7C9CD"/>
    <a:srgbClr val="59D2D5"/>
    <a:srgbClr val="E06361"/>
    <a:srgbClr val="75B77D"/>
    <a:srgbClr val="A3CFA8"/>
    <a:srgbClr val="8D9DD8"/>
    <a:srgbClr val="FEF7DB"/>
    <a:srgbClr val="FED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2022-04-05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둘째마당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예측 모델의 기본 원리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같이 기울기가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한 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(m)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수렴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325D2B-6D4E-4595-A712-6750848325DB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5-3 | </a:t>
            </a:r>
            <a:r>
              <a:rPr lang="ko-KR" altLang="en-US" sz="1600" b="1" dirty="0" err="1"/>
              <a:t>최솟점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m</a:t>
            </a:r>
            <a:r>
              <a:rPr lang="ko-KR" altLang="en-US" sz="1600" b="1" dirty="0"/>
              <a:t>을 찾아가는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F2CC0B-CC79-4648-9EEF-6EF22DC4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3" y="2706578"/>
            <a:ext cx="3590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경사 하강법은 이렇게 반복적으로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변화시켜서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찾아내는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우리는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(learning rate)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개념을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기울기의 부호를 바꾸어 이동시킬 때 적절한 거리를 찾지 못해 너무 멀리 이동시키면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한 점으로 모이지 않고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같이 위로 치솟아 버림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99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34498C4-ADBD-4E39-8389-98A7FF988BF6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5-4 | </a:t>
            </a:r>
            <a:r>
              <a:rPr lang="ko-KR" altLang="en-US" sz="1600" b="1" dirty="0" err="1"/>
              <a:t>학습률을</a:t>
            </a:r>
            <a:r>
              <a:rPr lang="ko-KR" altLang="en-US" sz="1600" b="1" dirty="0"/>
              <a:t> 너무 크게 잡으면 한 점으로 수렴하지 않고 발산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6C89A0-9864-41D3-8E3B-A0D50E870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8825"/>
            <a:ext cx="3571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37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어느 만큼 이동시킬지 신중히 결정해야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이동 거리를 정해 주는 것이 바로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값을 적절히 바꾸면서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찾는 것은 중요한 최적화 과정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다시 말해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 하강법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오차의 변화에 따라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이차 함수 그래프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만들고 적절한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설정해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미분 값이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인 지점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구하는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값도 이와 같은 성질을 가지고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너무 크면 오차도 함께 커지고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너무 작아도 오차가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구할 때 역시 경사 하강법을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150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선형 회귀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86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내용을 파이썬 코드로 옮겨 볼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평균 제곱 오차의 식을 다시 가져와 보자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DCF79A-4074-4BA2-9F47-1381148C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64895"/>
            <a:ext cx="13335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   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식에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집어넣었을 때 값이므로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ax</a:t>
            </a:r>
            <a:r>
              <a:rPr lang="en-US" altLang="ko-KR" baseline="-25000" dirty="0" err="1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대입하면 다음과 같이 바뀜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FBA01-79B6-497E-AD58-7479A1FB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1913539"/>
            <a:ext cx="152400" cy="19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188B4C-637C-4B9C-B760-4F28E551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91894"/>
            <a:ext cx="19240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값을 미분할 때 우리가 궁금한 것은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기억해야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식 전체를 미분하는 것이 아니라 필요한 값을 중심으로 미분해야 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특정한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중심으로 미분할 때 이를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편미분한다’고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하는 것을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각각 편미분한 결과를 옮겨 보면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설명한 ‘미분의 기본 공식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2~5’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편미분했음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D3068-1F31-46EF-B0D6-EC659DD7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89" y="3504815"/>
            <a:ext cx="35909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각각 파이썬 코드로 바꾸면 다음과 같음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B1ECD-50C0-4CAD-898C-4DB319CC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91" y="2196234"/>
            <a:ext cx="7029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곱해 기존의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업데이트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309704-4E67-4698-A6C8-0267D7AA7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선형 회귀 모델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: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먼저 긋고 수정하기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367161" y="1180714"/>
            <a:ext cx="6507332" cy="13549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경사 하강법의 개요 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선형 회귀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회귀의 개요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다중 선형 회귀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텐서플로에서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실행하는 선형 회귀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 모델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0.03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은 어떻게 정했나요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적용해 보며 최적의 결과를 만드는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찾아낸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데이터와 딥러닝 모델에 따라 다르므로 그때그때 찾아내야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앞으로 배우게 될 딥러닝 프로젝트에서는 자동으로 최적의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찾아 주는 최적화 알고리즘들을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6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나머지는 앞서 공부한 바와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중간 과정을 그래프로 표현하는 코드를 넣어 모두 정리하면 다음과 같이 코드가 완성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85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실습에는 그래프 관련 부분을 실행하기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matplotlib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경우에는 기본으로 제공하지만 주피터 노트북을 이용해 실습 중이라면 다음 명령으로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!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install matplotlib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17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DFDA82-DC9A-48F0-8CB0-350AD9B8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31218"/>
            <a:ext cx="71628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03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550B88-485A-4CAE-99CF-290DD2BB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944158"/>
            <a:ext cx="714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15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52D5BB-888A-4641-823D-A24C227D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218"/>
            <a:ext cx="7115175" cy="2343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7A06BF-C52B-4DDD-BED0-96DECF9A9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4235498"/>
            <a:ext cx="71342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5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E8E96-A55C-4637-9788-8EC8407C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7067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87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03127-A85A-4E6B-B912-A1ED7223C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72841"/>
            <a:ext cx="7134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AC719B-387A-470A-8458-1308EA18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931218"/>
            <a:ext cx="7143750" cy="37719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046FE0C-FF8E-41FB-AF1A-BE78E7D1C7DD}"/>
              </a:ext>
            </a:extLst>
          </p:cNvPr>
          <p:cNvSpPr txBox="1">
            <a:spLocks/>
          </p:cNvSpPr>
          <p:nvPr/>
        </p:nvSpPr>
        <p:spPr>
          <a:xfrm>
            <a:off x="1214321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5-5 | </a:t>
            </a:r>
            <a:r>
              <a:rPr lang="ko-KR" altLang="en-US" sz="1600" b="1" dirty="0"/>
              <a:t>그래프로 표현한 모습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2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(epoch)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입력 값에 대해 몇 번이나 반복해서 실험했는지 나타냄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설정한 실험을 반복하고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번마다 결과를 내놓음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37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앞서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너무 크게 잡으면 오차가 커지는 것을 확인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기울기를 너무 작게 잡아도 오차가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오차 사이에는 이렇게 상관관계가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기울기가 무한대로 커지거나 무한대로 작아지면 그래프는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축과 나란한 직선이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오차도 함께 무한대로 커짐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다시 표현하면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오차 사이에는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빨간색 그래프와 같은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이차 함수의 관계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있다는 의미</a:t>
            </a:r>
            <a:endParaRPr lang="en-US" altLang="ko-KR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4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수렴하는 것과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수렴하는 과정을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앞서 우리가 최소 제곱법을 이용해 미리 확인한 값과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해서 최소 제곱법을 쓰지 않고 평균 제곱 오차와 경사 하강법을 이용해 원하는 값을 구할 수 있었음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이와 똑같은 방식을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여러 개인 다중 선형 회귀에서도 사용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103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회귀의 개요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306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학생들이 공부한 시간에 따른 예측 직선을 그리고자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예측 직선을 이용해도 실제 성적 사이에는 약간의 오차가 있었음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시간 공부한 친구는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예측했는데 이보다 좋은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시간 공부한 친구는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받을 것으로 예측했지만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91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점을 받았음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차이가 생기는 이유는 공부한 시간 이외의 다른 요소가 성적에 영향을 끼쳤기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더 정확한 예측을 하려면 추가 정보를 입력해야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정보를 추가해 새로운 예측 값을 구하려면 변수 개수를 늘려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만들어 주어야 함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090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일주일 동안 받는 과외 수업 횟수를 조사해서 이를 기록해 보았음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138FA13-FF37-4368-854A-F107260DB38D}"/>
              </a:ext>
            </a:extLst>
          </p:cNvPr>
          <p:cNvSpPr txBox="1">
            <a:spLocks/>
          </p:cNvSpPr>
          <p:nvPr/>
        </p:nvSpPr>
        <p:spPr>
          <a:xfrm>
            <a:off x="597117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표 </a:t>
            </a:r>
            <a:r>
              <a:rPr lang="en-US" altLang="ko-KR" sz="1600" b="1" dirty="0"/>
              <a:t>5-1 | </a:t>
            </a:r>
            <a:r>
              <a:rPr lang="ko-KR" altLang="en-US" sz="1600" b="1" dirty="0"/>
              <a:t>공부한 시간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과외 수업 횟수에 따른 성적 데이터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BC55B-50E4-417E-ACFE-F816A02E4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8" y="2631185"/>
            <a:ext cx="6200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그럼 지금부터 독립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두 개 생긴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사용해 종속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만들 경우 기울기를 두 개 구해야 하므로 다음과 같은 식이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각각 어떻게 구할 수 있을까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경사 하강법을 그대로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바로 파이썬 코드로 확인해 보자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9425A-E3D6-406D-9EA5-BA99BB1AA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17049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 코딩으로 확인하는 다중 선형 회귀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61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배운 내용을 토대로 다중 선형 회귀를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두 개이므로 다음과 같이 공부 시간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과외 시간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배열을 만듦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88BF34-0328-4AE6-94A5-498A48B77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795323"/>
            <a:ext cx="70675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9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데이터의 분포를 그래프로 표현해 보면 다음과 같음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EB1AB-5326-49DB-B083-A2DA6C109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67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9A3457-6584-4310-83E3-8070DE45ABF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5-6 | </a:t>
            </a:r>
            <a:r>
              <a:rPr lang="ko-KR" altLang="en-US" sz="1600" b="1" dirty="0"/>
              <a:t>축이 하나 더 늘어 </a:t>
            </a:r>
            <a:r>
              <a:rPr lang="en-US" altLang="ko-KR" sz="1600" b="1" dirty="0"/>
              <a:t>3D</a:t>
            </a:r>
            <a:r>
              <a:rPr lang="ko-KR" altLang="en-US" sz="1600" b="1" dirty="0"/>
              <a:t>로 배치된 모습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C3CBD4-29A8-4409-9838-057D0BCEE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1675"/>
            <a:ext cx="34671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6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개의 축이던 것과는 달리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세 개의 축이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새로운 변수가 추가되면 차원이 하나씩 추가되면서 계산은 더욱 복잡해지는 것을 알 수 있음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08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A4B66C6-D5C9-4D18-99FA-F981D1BFDF41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5-1 | </a:t>
            </a:r>
            <a:r>
              <a:rPr lang="ko-KR" altLang="en-US" sz="1600" b="1" dirty="0"/>
              <a:t>기울기 </a:t>
            </a:r>
            <a:r>
              <a:rPr lang="en-US" altLang="ko-KR" sz="1600" b="1" dirty="0"/>
              <a:t>a</a:t>
            </a:r>
            <a:r>
              <a:rPr lang="ko-KR" altLang="en-US" sz="1600" b="1" dirty="0"/>
              <a:t>와 오차의 관계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적절한 기울기를 찾았을 때 오차가 최소화된다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2C78F-0DA5-4EB7-8C3D-46BDC292A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988825"/>
            <a:ext cx="38766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1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선형 회귀는 선을 긋는 작업이라고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그러면 다중 선형 회귀는 어떨까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결과를 찾은 후 이를 그래프로 표현하면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5-7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같이 평면으로 표시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738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9A3457-6584-4310-83E3-8070DE45ABF5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5-7 | </a:t>
            </a:r>
            <a:r>
              <a:rPr lang="ko-KR" altLang="en-US" sz="1600" b="1" dirty="0"/>
              <a:t>다중 선형 회귀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A0B209-14C0-466C-AA4A-71A5629A7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31218"/>
            <a:ext cx="44862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33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284CBC-F5FE-44E6-B909-E0D6F4A3D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392074"/>
            <a:ext cx="4419600" cy="2819400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직선상에서 예측하던 것이 평면으로 범위가 넓어지므로 계산이 복잡해지고 더 많은 데이터를 필요로 하게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단순 선형 회귀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sz="1400" b="1" dirty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sz="1400" b="1" dirty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647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코드의 형태는 크게 다르지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두 개가 되었으므로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변수를 만들고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두 개를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했던 방법대로 경사 하강법을 적용해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예측 값을 구하는 식을 다음과 같이 세움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B869C-9CD5-4BC6-9054-CA28CCBF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485308"/>
            <a:ext cx="70770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오차 함수를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각각 편미분한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a1_diff, a2_diff,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b_diff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할 때 이를 구하는 식은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F04492-86E3-4D26-B980-BC2E8C740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16" y="2449681"/>
            <a:ext cx="70961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69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곱해 기존의 기울기와 절편을 업데이트한 값을 구함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921F8-0D9F-4D88-A4D5-9F668BE64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22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실제 점수와 예측된 점수를 출력해서 예측이 잘되는지 확인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78BFA2-A5BB-4021-94DE-9D0647296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628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1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코드를 정리하면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6D2067-542A-494E-8879-4315561FB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19253"/>
            <a:ext cx="71151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7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F9EE29-36C7-4422-A3F2-1E86EB1A2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931218"/>
            <a:ext cx="71247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83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38CB00-CA0D-4C1C-B86D-7A280B1F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1931218"/>
            <a:ext cx="7277100" cy="2762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25533D-1831-4417-A212-D5E0632E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98" y="4638747"/>
            <a:ext cx="71056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 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선형 회귀 모델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먼저 긋고 수정하기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그래프상에서 오차가 가장 작을 때는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언제일까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그래프의 가장 아래쪽 볼록한 부분에 이르렀을 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위치에 있을 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앞 장에서 임의의 기울기를 집어넣어 평균 제곱 오차를 구해 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그때의 기울기를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한다면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기울기를 적절히 바꾸어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이동시키다 결국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이르게 하면 최적의 기울기를 찾게 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작업을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값보다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더 가깝고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값보다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더 가깝다는 것을 컴퓨터가 판단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판단을 하게 하는 방법이 바로 미분 기울기를 이용하는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decent)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790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742D2-48FD-4C53-921C-19152E3F2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434"/>
            <a:ext cx="7134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5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2AA42-8ECC-4919-8836-DF97BCE1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94104"/>
            <a:ext cx="71342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8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84E46-431F-465A-A4E5-B026CCF7C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17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파이썬 코딩으로 확인하는 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2,000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반복했을 때 최적의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및 절편을 찾아가며 실제 점수에 가까운 예측 값을 만들어 내고 있음을 알 수 있음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008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852256" y="3397668"/>
            <a:ext cx="7439488" cy="14326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텐서플로에서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다중 선형 회귀 모델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498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머신 러닝의 기본인 선형 회귀에 대해 배우고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 목표는 딥러닝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잠시 살펴보았지만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앞으로 우리는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불러와 사용할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배운 선형 회귀의 개념과 딥러닝 라이브러리들이 어떻게 연결되는지 살펴볼 필요가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통해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및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사용법을 익히는 것은 물론이고 딥러닝 자체에 대한 학습도 한걸음 더 나가게 될 것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954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회귀는 현상을 분석하는 방법의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머신 러닝은 이러한 분석 방법을 이용해 예측 모델을 만드는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두 분야에서 사용하는 용어가 약간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공부한 시간과 성적의 관계를 유추하기 위해 필요했던 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문제를 해결하기 위해 가정하는 식을 머신 러닝에서는 가설 함수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(hypothesis)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표기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기울기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변수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어느 정도의 가중치를 곱하는지 결정하므로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데이터의 특성에 따라 따로 부여되는 값이므로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편향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(bias)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앞서 배운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ax + 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머신 러닝에서 다음과 같이 표기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B54A2-DBE9-4628-8AE6-1425CA60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5031352"/>
            <a:ext cx="70770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9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평균 제곱 오차처럼 실제 값과 예측 값 사이의 오차에 대한 식을 손실 함수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(loss function)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0344D9-B08D-4159-8EBA-37ADAD0E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76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최적의 기울기와 절편을 찾기 위해 앞서 경사 하강법을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이를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사용했던 경사 하강법은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사용하는 여러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 하나였음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473F11-6887-4BC8-98C8-8E53C6BE7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852930"/>
            <a:ext cx="71247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4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이제부터는 손실 함수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용어를 사용해 설명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포함된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중 필요한 함수들을 다음과 같이 불러옴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5A94E8-8D48-4B58-9495-3BCBA3402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675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9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경사 하강법의 개요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Sequential()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이미 소개한 바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함수를 불러와 선형 회귀를 실행하는 코드는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6D435-EE66-4A21-B99A-2E0911B8F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526794"/>
            <a:ext cx="7124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6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 세 줄의 코드에 앞서 공부한 모든 것이 담겨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어떻게 설정하는지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먼저 가설 함수는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H(x) =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+ b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출력되는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성적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하나씩이므로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Dense()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첫 번째 인자에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입력될 변수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(=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시간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도 하나뿐이므로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값을 다음 층으로 넘길 때 각 값을 어떻게 처리할지를 결정하는 함수를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활성화 함수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activation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활성화 함수를 정하는 옵션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여기에서는 선형 회귀를 다루고 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'linear'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적어 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목적에 따라 다른 활성화 함수를 넣을 수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다음 절에서 배울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함수가 필요하다면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sigmoid’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넣어 주는 식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D02721-7AD3-44DA-94DE-38BFBB23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64895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0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앞서 배운 경사 하강법을 실행하려면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sgd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손실 함수는 평균 제곱 오차를 사용할 것이므로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끝으로 앞서 따로 적어 주었던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epochs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숫자를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model.fit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함수에 적음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CE95A-5EEF-4D60-AF70-862095088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894489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4214D3-E836-46C8-B61D-B3C197270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585773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00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시간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입력되었을 때의 예측 점수는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model.predict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 점수로 그래프를 그려 보면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799D8-0BB8-47BD-B8FE-FA9E0346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2518256"/>
            <a:ext cx="7134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모든 코드를 모아 보면 다음과 같음</a:t>
            </a:r>
            <a:endParaRPr lang="en-US" altLang="ko-KR" sz="1400" b="1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906BA2-080B-48D6-84BE-2DECC4FE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2219253"/>
            <a:ext cx="71437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73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6AABA1-83E6-4FD4-9D99-D40B0CE8E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6" y="1919095"/>
            <a:ext cx="7172325" cy="2085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FDF9EC-9AD7-4317-B10A-68C0DC0EA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8" y="4005070"/>
            <a:ext cx="70866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0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B023A-6190-4E1C-A65B-9BA0DD0C8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31218"/>
            <a:ext cx="71151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9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43170-CB28-4494-AAA6-BA5818386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873611"/>
            <a:ext cx="71342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0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7AFD98-3830-47D4-BDF9-FC1F25F8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988825"/>
            <a:ext cx="7096125" cy="4105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61EFD09-F23C-4F07-BE44-851580F61C52}"/>
              </a:ext>
            </a:extLst>
          </p:cNvPr>
          <p:cNvSpPr txBox="1">
            <a:spLocks/>
          </p:cNvSpPr>
          <p:nvPr/>
        </p:nvSpPr>
        <p:spPr>
          <a:xfrm>
            <a:off x="1173187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5-8 | </a:t>
            </a:r>
            <a:r>
              <a:rPr lang="ko-KR" altLang="en-US" sz="1600" b="1" dirty="0" err="1"/>
              <a:t>텐서플로로</a:t>
            </a:r>
            <a:r>
              <a:rPr lang="ko-KR" altLang="en-US" sz="1600" b="1" dirty="0"/>
              <a:t> 실행한 선형 회귀 분석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107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구한 선형 회귀 결과와 같은 그래프를 구했음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 시간을 넣었을 때 예상되는 점수를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마찬가지로 다중 선형 회귀 역시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이용해서 실행해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실행했던 내용과 거의 유사함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입력해야 하는 변수가 한 개에서 두 개로 늘었음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부분을 적용하려면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부분을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변경해 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0444C-7E61-4389-9AC5-8A4FDFF1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857697"/>
            <a:ext cx="71056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위한 기초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수학’에서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미분은 한 점에서의 순간 기울기라고 배웠음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= x</a:t>
            </a:r>
            <a:r>
              <a:rPr lang="en-US" altLang="ko-KR" baseline="30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다음과 같이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대입해 그 자리에서 미분하면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같이 각 점에서의 순간 기울기가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그려짐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C325D2B-6D4E-4595-A712-6750848325DB}"/>
              </a:ext>
            </a:extLst>
          </p:cNvPr>
          <p:cNvSpPr txBox="1">
            <a:spLocks/>
          </p:cNvSpPr>
          <p:nvPr/>
        </p:nvSpPr>
        <p:spPr>
          <a:xfrm>
            <a:off x="597117" y="285581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5-2 | </a:t>
            </a:r>
            <a:r>
              <a:rPr lang="ko-KR" altLang="en-US" sz="1600" b="1" dirty="0"/>
              <a:t>순간 기울기가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인 점이 곧 우리가 찾는 최솟값 </a:t>
            </a:r>
            <a:r>
              <a:rPr lang="en-US" altLang="ko-KR" sz="1600" b="1" dirty="0"/>
              <a:t>m</a:t>
            </a:r>
            <a:r>
              <a:rPr lang="ko-KR" altLang="en-US" sz="1600" b="1" dirty="0"/>
              <a:t>이다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262F0E-6F1D-4F31-B067-B883FEEA8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58986"/>
            <a:ext cx="37528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0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변수가 두 개이므로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테스트를 위해서도 변수를 두 개 입력해야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임의의 학습 시간과 과외 시간을 입력했을 때의 점수는 다음과 같이 설정해서 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460B76-C1F8-42CA-B2FC-854A92E8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0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코드를 정리하면 다음과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8C44-AE61-42D7-9326-0B2A61E17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219253"/>
            <a:ext cx="70866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2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19EE2B-C087-438A-9603-5A83CABD5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09" y="1873611"/>
            <a:ext cx="71342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41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4991B-C565-4658-876E-6505BD4A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1883280"/>
            <a:ext cx="71723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06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5</a:t>
            </a:r>
            <a:r>
              <a:rPr lang="en-US" altLang="ko-KR" sz="26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600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sz="2600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sz="2600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 실행하는 선형 회귀</a:t>
            </a:r>
            <a:r>
              <a:rPr lang="en-US" altLang="ko-KR" b="1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다중 선형 회귀 모델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다중 선형 회귀 모델을 통해 임의의 학습 시간과 과외 시간을 입력했을 때의 예상 점수를 확인할 수 있었음</a:t>
            </a:r>
            <a:endParaRPr lang="en-US" altLang="ko-KR" b="1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5F1FC1-3258-4136-986F-B50428DA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84651"/>
            <a:ext cx="70961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7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눈여겨보아야 할 것은 우리가 찾는 최솟값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에서의 순간 기울기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그래프가 이차 함수 포물선이므로 꼭짓점의 기울기는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축과 평행한 선이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기울기가 </a:t>
            </a:r>
            <a:r>
              <a:rPr lang="en-US" altLang="ko-KR" b="1" dirty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할 일은 ‘미분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지점’을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찾는 것이 됨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07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>
                <a:latin typeface="KoPub돋움체_Pro Bold" pitchFamily="18" charset="-127"/>
                <a:ea typeface="KoPub돋움체_Pro Bold" pitchFamily="18" charset="-127"/>
              </a:rPr>
              <a:t>경사 하강법의 개요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다음 과정을 거침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1 |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미분을 구함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2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구한 기울기의 반대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기울기가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+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음의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면 양의 방향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얼마간 이동시킨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a</a:t>
            </a:r>
            <a:r>
              <a:rPr lang="en-US" altLang="ko-KR" baseline="-25000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미분을 구함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5-3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3 |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앞에서 구한 미분 값이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아니면 </a:t>
            </a: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>
                <a:solidFill>
                  <a:srgbClr val="2EB5B8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과정을 반복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5407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</TotalTime>
  <Words>2761</Words>
  <Application>Microsoft Office PowerPoint</Application>
  <PresentationFormat>화면 슬라이드 쇼(4:3)</PresentationFormat>
  <Paragraphs>308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선형 회귀 모델: 먼저 긋고 수정하기</vt:lpstr>
      <vt:lpstr>  선형 회귀 모델: 먼저 긋고 수정하기</vt:lpstr>
      <vt:lpstr>  선형 회귀 모델: 먼저 긋고 수정하기</vt:lpstr>
      <vt:lpstr>PowerPoint 프레젠테이션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1 경사 하강법의 개요</vt:lpstr>
      <vt:lpstr>PowerPoint 프레젠테이션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2 파이썬 코딩으로 확인하는 선형 회귀</vt:lpstr>
      <vt:lpstr>PowerPoint 프레젠테이션</vt:lpstr>
      <vt:lpstr>3 다중 선형 회귀의 개요</vt:lpstr>
      <vt:lpstr>3 다중 선형 회귀의 개요</vt:lpstr>
      <vt:lpstr>3 다중 선형 회귀의 개요</vt:lpstr>
      <vt:lpstr>PowerPoint 프레젠테이션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4 파이썬 코딩으로 확인하는 다중 선형 회귀</vt:lpstr>
      <vt:lpstr>PowerPoint 프레젠테이션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  <vt:lpstr>5 텐서플로에서 실행하는 선형 회귀, 다중 선형 회귀 모델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326</cp:revision>
  <cp:lastPrinted>2016-08-10T06:58:55Z</cp:lastPrinted>
  <dcterms:created xsi:type="dcterms:W3CDTF">2013-04-05T19:58:06Z</dcterms:created>
  <dcterms:modified xsi:type="dcterms:W3CDTF">2022-04-05T07:38:05Z</dcterms:modified>
</cp:coreProperties>
</file>